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360" userDrawn="1">
          <p15:clr>
            <a:srgbClr val="A4A3A4"/>
          </p15:clr>
        </p15:guide>
        <p15:guide id="7" orient="horz" pos="20400" userDrawn="1">
          <p15:clr>
            <a:srgbClr val="A4A3A4"/>
          </p15:clr>
        </p15:guide>
        <p15:guide id="8" orient="horz" pos="2928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31824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70" d="100"/>
          <a:sy n="70" d="100"/>
        </p:scale>
        <p:origin x="-7224" y="-784"/>
      </p:cViewPr>
      <p:guideLst>
        <p:guide orient="horz" pos="360"/>
        <p:guide pos="22704"/>
        <p:guide pos="10416"/>
        <p:guide pos="1056"/>
        <p:guide pos="10957"/>
        <p:guide pos="360"/>
        <p:guide orient="horz" pos="20400"/>
        <p:guide orient="horz" pos="2928"/>
        <p:guide pos="31224"/>
        <p:guide pos="16778"/>
        <p:guide pos="31824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solidFill>
                  <a:schemeClr val="tx1"/>
                </a:solidFill>
                <a:effectLst/>
              </a:rPr>
              <a:t>LTER Identification</a:t>
            </a:r>
            <a:r>
              <a:rPr lang="en-US" sz="4000" b="0" i="0" u="none" strike="noStrike" baseline="0" dirty="0" smtClean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Completeness Distribution</a:t>
            </a:r>
            <a:endParaRPr lang="en-US" sz="4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94872632658234"/>
          <c:y val="0.01851993897461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209294559483565"/>
          <c:w val="0.916213742134068"/>
          <c:h val="0.6554767348249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-1227931776"/>
        <c:axId val="-1227930416"/>
      </c:barChart>
      <c:catAx>
        <c:axId val="-122793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7930416"/>
        <c:crosses val="autoZero"/>
        <c:auto val="1"/>
        <c:lblAlgn val="ctr"/>
        <c:lblOffset val="100"/>
        <c:noMultiLvlLbl val="0"/>
      </c:catAx>
      <c:valAx>
        <c:axId val="-1227930416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79317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72758698289287"/>
          <c:y val="0.938391737813167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Identification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Concept </a:t>
            </a:r>
            <a:r>
              <a:rPr lang="en-US" sz="4000" dirty="0">
                <a:solidFill>
                  <a:schemeClr val="tx1"/>
                </a:solidFill>
              </a:rPr>
              <a:t>Completeness</a:t>
            </a:r>
          </a:p>
        </c:rich>
      </c:tx>
      <c:layout>
        <c:manualLayout>
          <c:xMode val="edge"/>
          <c:yMode val="edge"/>
          <c:x val="0.229049878335438"/>
          <c:y val="0.0193563692664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143957744308612"/>
          <c:w val="0.867981328597017"/>
          <c:h val="0.695560015679286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73331232"/>
        <c:axId val="-1073329184"/>
      </c:lineChart>
      <c:catAx>
        <c:axId val="-107333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3329184"/>
        <c:crosses val="autoZero"/>
        <c:auto val="1"/>
        <c:lblAlgn val="ctr"/>
        <c:lblOffset val="100"/>
        <c:noMultiLvlLbl val="0"/>
      </c:catAx>
      <c:valAx>
        <c:axId val="-107332918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3331232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LTER Collection Heterogeneity</a:t>
            </a:r>
            <a:endParaRPr lang="en-US" sz="4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35303958372402"/>
          <c:y val="0.02660028464399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403146967782433"/>
          <c:w val="0.894448926653015"/>
          <c:h val="0.390575664553676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-1073530032"/>
        <c:axId val="-1227473920"/>
      </c:barChart>
      <c:catAx>
        <c:axId val="-10735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7473920"/>
        <c:crosses val="autoZero"/>
        <c:auto val="1"/>
        <c:lblAlgn val="ctr"/>
        <c:lblOffset val="100"/>
        <c:noMultiLvlLbl val="0"/>
      </c:catAx>
      <c:valAx>
        <c:axId val="-1227473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# Signature Groups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2200044569987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353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Collection Evolution of LTER Identification</a:t>
            </a:r>
            <a:endParaRPr lang="en-US" sz="4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199375019601583"/>
                  <c:y val="-0.00909978286273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58433198037549"/>
                  <c:y val="-0.0285531459177323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0616776989449659"/>
                  <c:y val="-0.00709946134124025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47963968"/>
        <c:axId val="-1147960576"/>
      </c:lineChart>
      <c:catAx>
        <c:axId val="-1147963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7960576"/>
        <c:crosses val="autoZero"/>
        <c:auto val="1"/>
        <c:lblAlgn val="ctr"/>
        <c:lblOffset val="100"/>
        <c:noMultiLvlLbl val="0"/>
      </c:catAx>
      <c:valAx>
        <c:axId val="-1147960576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796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Collection Completeness Evolution Model</a:t>
            </a:r>
            <a:endParaRPr lang="en-US" sz="4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216285730608176"/>
          <c:y val="0.0361346558424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4766712151178"/>
          <c:y val="0.0209878181388929"/>
          <c:w val="0.859472990323057"/>
          <c:h val="0.855287353928647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273.4374999999997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8.544921874999998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10479668108946"/>
                  <c:y val="-0.02181833737408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19064474360388"/>
                      <c:h val="0.032564605486130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4.620552062988277</c:v>
                </c:pt>
                <c:pt idx="5">
                  <c:v>14.7857666015625</c:v>
                </c:pt>
                <c:pt idx="6">
                  <c:v>36.96441650390624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43.83748769760126</c:v>
                </c:pt>
                <c:pt idx="9">
                  <c:v>77.93331146240234</c:v>
                </c:pt>
                <c:pt idx="10">
                  <c:v>846.271872520447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24809808"/>
        <c:axId val="-1224806416"/>
      </c:lineChart>
      <c:catAx>
        <c:axId val="-1224809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4806416"/>
        <c:crosses val="autoZero"/>
        <c:auto val="1"/>
        <c:lblAlgn val="ctr"/>
        <c:lblOffset val="100"/>
        <c:noMultiLvlLbl val="0"/>
      </c:catAx>
      <c:valAx>
        <c:axId val="-12248064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480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0.95106</cdr:y>
    </cdr:from>
    <cdr:to>
      <cdr:x>0.59984</cdr:x>
      <cdr:y>0.98672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58" y="8776619"/>
          <a:ext cx="3317028" cy="329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>
              <a:solidFill>
                <a:schemeClr val="tx1">
                  <a:lumMod val="65000"/>
                  <a:lumOff val="35000"/>
                </a:schemeClr>
              </a:solidFill>
            </a:rPr>
            <a:t>#</a:t>
          </a:r>
          <a:r>
            <a:rPr lang="en-US" sz="2400" b="0" baseline="0" dirty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  <a:r>
            <a:rPr lang="en-US" sz="2400" dirty="0" smtClean="0">
              <a:solidFill>
                <a:schemeClr val="tx1">
                  <a:lumMod val="65000"/>
                  <a:lumOff val="35000"/>
                </a:schemeClr>
              </a:solidFill>
            </a:rPr>
            <a:t>M</a:t>
          </a:r>
          <a:r>
            <a:rPr lang="en-US" sz="24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issing Concepts</a:t>
          </a:r>
          <a:endParaRPr lang="en-US" sz="1100" b="0" dirty="0">
            <a:solidFill>
              <a:schemeClr val="tx1">
                <a:lumMod val="65000"/>
                <a:lumOff val="3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chart" Target="../charts/chart5.xml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69825"/>
              </p:ext>
            </p:extLst>
          </p:nvPr>
        </p:nvGraphicFramePr>
        <p:xfrm>
          <a:off x="34611609" y="21679759"/>
          <a:ext cx="15339568" cy="1028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64378"/>
              </p:ext>
            </p:extLst>
          </p:nvPr>
        </p:nvGraphicFramePr>
        <p:xfrm>
          <a:off x="33748431" y="3279004"/>
          <a:ext cx="16202746" cy="13829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344197" y="528480"/>
            <a:ext cx="34518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  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1940060"/>
            <a:ext cx="31737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2800" dirty="0" smtClean="0"/>
              <a:t>1. The </a:t>
            </a:r>
            <a:r>
              <a:rPr lang="en-US" sz="2800" dirty="0"/>
              <a:t>HDF </a:t>
            </a:r>
            <a:r>
              <a:rPr lang="en-US" sz="2800" dirty="0" smtClean="0"/>
              <a:t>Group, 2. </a:t>
            </a:r>
            <a:r>
              <a:rPr lang="en-US" sz="2800" dirty="0"/>
              <a:t>National Center for Ecological Analysis and </a:t>
            </a:r>
            <a:r>
              <a:rPr lang="en-US" sz="2800" dirty="0" smtClean="0"/>
              <a:t>Synthesis 3. United States Geological Society</a:t>
            </a:r>
            <a:endParaRPr lang="en-US" sz="2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34" y="474534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89998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460325"/>
            <a:ext cx="1674259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Sampled 250 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err="1" smtClean="0"/>
              <a:t>DataONE</a:t>
            </a:r>
            <a:r>
              <a:rPr lang="en-US" sz="3200" dirty="0" smtClean="0"/>
              <a:t> to create collections for each year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Measured conceptual content existence in each 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results for LTER Completeness in 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analyses across time periods using collection 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468618" y="22973459"/>
            <a:ext cx="1174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2514205" y="32052076"/>
            <a:ext cx="2617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See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 third of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Evaluating and Evolving Metadata in Multiple Dialects,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IN23C-1781 for a description 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See top right of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Evaluating and Evolving Metadata in Multiple Dialects, IN23C-1781 for a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description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548329" y="31997745"/>
            <a:ext cx="435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NSF-DIBBS Award 1443062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11691"/>
              </p:ext>
            </p:extLst>
          </p:nvPr>
        </p:nvGraphicFramePr>
        <p:xfrm>
          <a:off x="34611609" y="17541944"/>
          <a:ext cx="15085569" cy="428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8714"/>
              </p:ext>
            </p:extLst>
          </p:nvPr>
        </p:nvGraphicFramePr>
        <p:xfrm>
          <a:off x="16970875" y="10995037"/>
          <a:ext cx="17090456" cy="2097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35614"/>
              </p:ext>
            </p:extLst>
          </p:nvPr>
        </p:nvGraphicFramePr>
        <p:xfrm>
          <a:off x="1533402" y="21966744"/>
          <a:ext cx="15263804" cy="9989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18736" y="8710463"/>
            <a:ext cx="16429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74305" y="18181091"/>
            <a:ext cx="1486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 smtClean="0"/>
              <a:t>The LTER Completeness Recommendation includes documentation concepts the LTER community considers important for creating quality metadata. Ideally the completeness of LTER metadata would improve over time</a:t>
            </a:r>
            <a:r>
              <a:rPr lang="en-US" sz="3200" dirty="0"/>
              <a:t>. The graph below illustrates how metadata collections evolve towards completeness. </a:t>
            </a:r>
            <a:r>
              <a:rPr lang="en-US" sz="3200" dirty="0" smtClean="0"/>
              <a:t>The model output improves 50% of 1000 records by one concept each time step. The visualization displays every fourth time step to simulate a 6 month period of collection development.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8639354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760088"/>
            <a:ext cx="608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</a:t>
            </a:r>
            <a:r>
              <a:rPr lang="en-US" sz="3200" smtClean="0"/>
              <a:t>adherence </a:t>
            </a:r>
          </a:p>
          <a:p>
            <a:r>
              <a:rPr lang="en-US" sz="3200" dirty="0" smtClean="0"/>
              <a:t>to 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3933823"/>
            <a:ext cx="1179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60" name="Rectangle 59"/>
          <p:cNvSpPr/>
          <p:nvPr/>
        </p:nvSpPr>
        <p:spPr>
          <a:xfrm>
            <a:off x="1676399" y="3460325"/>
            <a:ext cx="148332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3" y="6416853"/>
            <a:ext cx="14817777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6" y="12758231"/>
            <a:ext cx="6975435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47814" y="30660920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465501" y="30339642"/>
              <a:ext cx="662764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700868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the EML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217168" y="12700868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226648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(R</a:t>
            </a:r>
            <a:r>
              <a:rPr lang="en-US" baseline="-25000" dirty="0" smtClean="0"/>
              <a:t>1</a:t>
            </a:r>
            <a:r>
              <a:rPr lang="en-US" dirty="0" smtClean="0"/>
              <a:t>) are EML schema required concepts: Resource Title, Resource Identifier, Author / Originator, and Resource Contact.(R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331295"/>
            <a:ext cx="287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85" idx="2"/>
          </p:cNvCxnSpPr>
          <p:nvPr/>
        </p:nvCxnSpPr>
        <p:spPr>
          <a:xfrm rot="16200000" flipH="1">
            <a:off x="4322407" y="13393160"/>
            <a:ext cx="744464" cy="2499199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79" idx="3"/>
          </p:cNvCxnSpPr>
          <p:nvPr/>
        </p:nvCxnSpPr>
        <p:spPr>
          <a:xfrm flipV="1">
            <a:off x="3561128" y="16472205"/>
            <a:ext cx="4441959" cy="1437175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endCxn id="83" idx="0"/>
          </p:cNvCxnSpPr>
          <p:nvPr/>
        </p:nvCxnSpPr>
        <p:spPr>
          <a:xfrm rot="10800000" flipV="1">
            <a:off x="11535613" y="13348797"/>
            <a:ext cx="1836089" cy="576051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949614" y="16485457"/>
            <a:ext cx="3422084" cy="1357470"/>
          </a:xfrm>
          <a:prstGeom prst="bentConnector3">
            <a:avLst>
              <a:gd name="adj1" fmla="val 17471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3456193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468618" y="4520286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others?</a:t>
            </a:r>
            <a:endParaRPr lang="en-US" sz="3200" dirty="0"/>
          </a:p>
        </p:txBody>
      </p:sp>
      <p:sp>
        <p:nvSpPr>
          <p:cNvPr id="94" name="Oval 93"/>
          <p:cNvSpPr/>
          <p:nvPr/>
        </p:nvSpPr>
        <p:spPr>
          <a:xfrm>
            <a:off x="7277849" y="1289173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718469" y="15113728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3120843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456833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089861" y="566562"/>
            <a:ext cx="4298641" cy="2721230"/>
            <a:chOff x="46370131" y="1283366"/>
            <a:chExt cx="4298641" cy="2721230"/>
          </a:xfrm>
        </p:grpSpPr>
        <p:pic>
          <p:nvPicPr>
            <p:cNvPr id="7" name="Picture 6" descr="logo_bluegreen_txt_mac.tif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3602" y="1283366"/>
              <a:ext cx="3191698" cy="182251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370131" y="2804267"/>
              <a:ext cx="42986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7200" dirty="0" smtClean="0"/>
                <a:t>IN23C-1785</a:t>
              </a:r>
              <a:endParaRPr lang="en-US" sz="7200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6468618" y="1868806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 more heterogeneous collections have less complete metadata records?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49568100" y="15414171"/>
            <a:ext cx="383077" cy="511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17239</TotalTime>
  <Words>598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379</cp:revision>
  <cp:lastPrinted>2016-12-05T17:29:30Z</cp:lastPrinted>
  <dcterms:created xsi:type="dcterms:W3CDTF">2015-11-23T22:19:17Z</dcterms:created>
  <dcterms:modified xsi:type="dcterms:W3CDTF">2016-12-06T17:41:44Z</dcterms:modified>
</cp:coreProperties>
</file>